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Roboto Light" panose="020000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ZnGzTdQGf66U6wjk0DfokCfDp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3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3"/>
          <p:cNvSpPr txBox="1">
            <a:spLocks noGrp="1"/>
          </p:cNvSpPr>
          <p:nvPr>
            <p:ph type="title"/>
          </p:nvPr>
        </p:nvSpPr>
        <p:spPr>
          <a:xfrm rot="5400000">
            <a:off x="5463751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3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3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7636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600"/>
            </a:lvl1pPr>
            <a:lvl2pPr marL="914400" lvl="1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200"/>
            </a:lvl2pPr>
            <a:lvl3pPr marL="1371600" lvl="2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3pPr>
            <a:lvl4pPr marL="1828800" lvl="3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600"/>
            </a:lvl4pPr>
            <a:lvl5pPr marL="2286000" lvl="4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600"/>
            </a:lvl5pPr>
            <a:lvl6pPr marL="2743200" lvl="5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600"/>
            </a:lvl6pPr>
            <a:lvl7pPr marL="3200400" lvl="6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600"/>
            </a:lvl7pPr>
            <a:lvl8pPr marL="3657600" lvl="7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600"/>
            </a:lvl8pPr>
            <a:lvl9pPr marL="4114800" lvl="8" indent="-3238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600"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1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1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31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2"/>
          <p:cNvSpPr txBox="1">
            <a:spLocks noGrp="1"/>
          </p:cNvSpPr>
          <p:nvPr>
            <p:ph type="body" idx="1"/>
          </p:nvPr>
        </p:nvSpPr>
        <p:spPr>
          <a:xfrm rot="5400000">
            <a:off x="2874751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A86E8"/>
            </a:gs>
            <a:gs pos="100000">
              <a:srgbClr val="9900FF"/>
            </a:gs>
          </a:gsLst>
          <a:lin ang="2700006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Roboto Light"/>
              <a:buNone/>
              <a:defRPr sz="36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27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Roboto Light"/>
              <a:buChar char="•"/>
              <a:defRPr sz="2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87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Roboto Light"/>
              <a:buChar char="–"/>
              <a:defRPr sz="25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Roboto Light"/>
              <a:buChar char="•"/>
              <a:defRPr sz="2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 Light"/>
              <a:buChar char="–"/>
              <a:defRPr sz="1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 Light"/>
              <a:buChar char="»"/>
              <a:defRPr sz="1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 Light"/>
              <a:buChar char="•"/>
              <a:defRPr sz="1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 Light"/>
              <a:buChar char="•"/>
              <a:defRPr sz="1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 Light"/>
              <a:buChar char="•"/>
              <a:defRPr sz="1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92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 Light"/>
              <a:buChar char="•"/>
              <a:defRPr sz="19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22"/>
          <p:cNvSpPr txBox="1"/>
          <p:nvPr/>
        </p:nvSpPr>
        <p:spPr>
          <a:xfrm>
            <a:off x="499875" y="4731419"/>
            <a:ext cx="1780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Smart </a:t>
            </a:r>
            <a:r>
              <a:rPr lang="en-US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Slides (GPT)</a:t>
            </a: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2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120100" y="351325"/>
            <a:ext cx="566700" cy="566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Understanding the differences between ANOVA and ANCOVA</a:t>
            </a:r>
          </a:p>
          <a:p>
            <a:r>
              <a:t>Both are statistical methods used in research</a:t>
            </a:r>
          </a:p>
          <a:p>
            <a:r>
              <a:t>ANOVA: Analysis of Variance</a:t>
            </a:r>
          </a:p>
          <a:p>
            <a:r>
              <a:t>ANCOVA: Analysis of Covariance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ANOVA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Used to analyze the differences between group means</a:t>
            </a:r>
          </a:p>
          <a:p>
            <a:r>
              <a:t>Compares the variance within groups to the variance between groups</a:t>
            </a:r>
          </a:p>
          <a:p>
            <a:r>
              <a:t>Assumes that all variables are categorical</a:t>
            </a:r>
          </a:p>
          <a:p>
            <a:r>
              <a:t>Commonly used in experimental designs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ANCOVA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Extension of ANOVA</a:t>
            </a:r>
          </a:p>
          <a:p>
            <a:r>
              <a:t>Includes one or more covariates in the analysis</a:t>
            </a:r>
          </a:p>
          <a:p>
            <a:r>
              <a:t>Allows for the control of additional variables</a:t>
            </a:r>
          </a:p>
          <a:p>
            <a:r>
              <a:t>Can provide more accurate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Similarities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Both are used to compare means</a:t>
            </a:r>
          </a:p>
          <a:p>
            <a:r>
              <a:t>Both can handle multiple groups</a:t>
            </a:r>
          </a:p>
          <a:p>
            <a:r>
              <a:t>Both assume normality and homogeneity of variances</a:t>
            </a:r>
          </a:p>
          <a:p>
            <a:r>
              <a:t>Both are parametric tests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Differences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ANOVA assumes all variables are categorical</a:t>
            </a:r>
          </a:p>
          <a:p>
            <a:r>
              <a:t>ANCOVA includes covariates</a:t>
            </a:r>
          </a:p>
          <a:p>
            <a:r>
              <a:t>ANCOVA can control for confounding variables</a:t>
            </a:r>
          </a:p>
          <a:p>
            <a:r>
              <a:t>ANCOVA often requires a larger sample size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When to Use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Use ANOVA when all variables are categorical</a:t>
            </a:r>
          </a:p>
          <a:p>
            <a:r>
              <a:t>Use ANCOVA when you need to control for additional variables</a:t>
            </a:r>
          </a:p>
          <a:p>
            <a:r>
              <a:t>Consider sample size and assumptions before choosing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ANOVA and ANCOVA are powerful tools for statistical analysis</a:t>
            </a:r>
          </a:p>
          <a:p>
            <a:r>
              <a:t>Choosing between them depends on the research question and data</a:t>
            </a:r>
          </a:p>
          <a:p>
            <a:r>
              <a:t>Both have their own set of assumptions and requirements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Ekran Gösterisi (16:9)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Roboto Light</vt:lpstr>
      <vt:lpstr>Arial</vt:lpstr>
      <vt:lpstr>Calibri</vt:lpstr>
      <vt:lpstr>Office Theme</vt:lpstr>
      <vt:lpstr>Introduction</vt:lpstr>
      <vt:lpstr>ANOVA</vt:lpstr>
      <vt:lpstr>ANCOVA</vt:lpstr>
      <vt:lpstr>Similarities</vt:lpstr>
      <vt:lpstr>Differences</vt:lpstr>
      <vt:lpstr>When to Use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Cansu Aydın</cp:lastModifiedBy>
  <cp:revision>1</cp:revision>
  <dcterms:created xsi:type="dcterms:W3CDTF">2013-01-27T09:14:16Z</dcterms:created>
  <dcterms:modified xsi:type="dcterms:W3CDTF">2023-08-30T11:49:23Z</dcterms:modified>
</cp:coreProperties>
</file>