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68DD-C64A-4524-B8EB-9D39D34B4847}" type="datetimeFigureOut">
              <a:rPr lang="tr-TR" smtClean="0"/>
              <a:t>29.03.2018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615B-F32C-49AC-84A9-5CB3DCC6EA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0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68DD-C64A-4524-B8EB-9D39D34B4847}" type="datetimeFigureOut">
              <a:rPr lang="tr-TR" smtClean="0"/>
              <a:t>29.03.2018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615B-F32C-49AC-84A9-5CB3DCC6EA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554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68DD-C64A-4524-B8EB-9D39D34B4847}" type="datetimeFigureOut">
              <a:rPr lang="tr-TR" smtClean="0"/>
              <a:t>29.03.2018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615B-F32C-49AC-84A9-5CB3DCC6EA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78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68DD-C64A-4524-B8EB-9D39D34B4847}" type="datetimeFigureOut">
              <a:rPr lang="tr-TR" smtClean="0"/>
              <a:t>29.03.2018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615B-F32C-49AC-84A9-5CB3DCC6EA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82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68DD-C64A-4524-B8EB-9D39D34B4847}" type="datetimeFigureOut">
              <a:rPr lang="tr-TR" smtClean="0"/>
              <a:t>29.03.2018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615B-F32C-49AC-84A9-5CB3DCC6EA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509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68DD-C64A-4524-B8EB-9D39D34B4847}" type="datetimeFigureOut">
              <a:rPr lang="tr-TR" smtClean="0"/>
              <a:t>29.03.2018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615B-F32C-49AC-84A9-5CB3DCC6EA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572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68DD-C64A-4524-B8EB-9D39D34B4847}" type="datetimeFigureOut">
              <a:rPr lang="tr-TR" smtClean="0"/>
              <a:t>29.03.2018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615B-F32C-49AC-84A9-5CB3DCC6EA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69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68DD-C64A-4524-B8EB-9D39D34B4847}" type="datetimeFigureOut">
              <a:rPr lang="tr-TR" smtClean="0"/>
              <a:t>29.03.2018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615B-F32C-49AC-84A9-5CB3DCC6EA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499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68DD-C64A-4524-B8EB-9D39D34B4847}" type="datetimeFigureOut">
              <a:rPr lang="tr-TR" smtClean="0"/>
              <a:t>29.03.2018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615B-F32C-49AC-84A9-5CB3DCC6EA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973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68DD-C64A-4524-B8EB-9D39D34B4847}" type="datetimeFigureOut">
              <a:rPr lang="tr-TR" smtClean="0"/>
              <a:t>29.03.2018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615B-F32C-49AC-84A9-5CB3DCC6EA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6924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68DD-C64A-4524-B8EB-9D39D34B4847}" type="datetimeFigureOut">
              <a:rPr lang="tr-TR" smtClean="0"/>
              <a:t>29.03.2018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615B-F32C-49AC-84A9-5CB3DCC6EA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5829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D68DD-C64A-4524-B8EB-9D39D34B4847}" type="datetimeFigureOut">
              <a:rPr lang="tr-TR" smtClean="0"/>
              <a:t>29.03.2018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3615B-F32C-49AC-84A9-5CB3DCC6EA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226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projectcubicle.com/wp-content/uploads/2018/02/Precedence-Diagramming-Method-PDM-Critical-Path.bmp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ctcubicle.com/total-float-versus-free-float-scheduling/" TargetMode="External"/><Relationship Id="rId2" Type="http://schemas.openxmlformats.org/officeDocument/2006/relationships/hyperlink" Target="https://www.projectcubicle.com/wp-content/uploads/2018/02/Precedence-Diagramming-Method-PDM-Critical-Path.bmp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projectcubicle.com/" TargetMode="External"/><Relationship Id="rId4" Type="http://schemas.openxmlformats.org/officeDocument/2006/relationships/hyperlink" Target="https://www.projectcubicle.com/wp-content/uploads/2018/02/Precedence-Diagramming-Method-PDM-Float-Calculation.bm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mi.org/learning/library/networking-technique-cpm-pert-pdm-5737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rojectcubicle.com/wp-content/uploads/2018/02/Precedence-Diagramming-Method-PDM-Example.bmp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projectcubicle.com/wp-content/uploads/2018/02/Precedence-Diagramming-Method-PDM-Float-Calculation.bmp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rojectcubicle.com/wp-content/uploads/2018/02/Precedence-Diagramming-Method-PDM-Float-Calculation.bm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7647" y="2047163"/>
            <a:ext cx="9144000" cy="305958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6700" dirty="0">
                <a:latin typeface="Open Sans"/>
              </a:rPr>
              <a:t>Precedence Diagramming Method Example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3147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1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2346" y="538033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222222"/>
                </a:solidFill>
                <a:latin typeface="Open Sans"/>
              </a:rPr>
              <a:t>Step 4 : PDM Identifying the critical path</a:t>
            </a:r>
          </a:p>
          <a:p>
            <a:r>
              <a:rPr lang="en-US" u="none" strike="noStrike" dirty="0" smtClean="0">
                <a:solidFill>
                  <a:srgbClr val="4AC5DB"/>
                </a:solidFill>
                <a:effectLst/>
                <a:hlinkClick r:id="rId2"/>
              </a:rPr>
              <a:t/>
            </a:r>
            <a:br>
              <a:rPr lang="en-US" u="none" strike="noStrike" dirty="0" smtClean="0">
                <a:solidFill>
                  <a:srgbClr val="4AC5DB"/>
                </a:solidFill>
                <a:effectLst/>
                <a:hlinkClick r:id="rId2"/>
              </a:rPr>
            </a:b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420" y="1451709"/>
            <a:ext cx="8756603" cy="52333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3147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12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2346" y="812543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b="1" dirty="0" smtClean="0">
                <a:solidFill>
                  <a:srgbClr val="222222"/>
                </a:solidFill>
                <a:latin typeface="Open Sans"/>
              </a:rPr>
              <a:t>Summary</a:t>
            </a:r>
            <a:endParaRPr lang="en-US" sz="2400" b="1" dirty="0">
              <a:solidFill>
                <a:srgbClr val="222222"/>
              </a:solidFill>
              <a:latin typeface="Open Sans"/>
            </a:endParaRPr>
          </a:p>
          <a:p>
            <a:r>
              <a:rPr lang="en-US" u="none" strike="noStrike" dirty="0" smtClean="0">
                <a:solidFill>
                  <a:srgbClr val="4AC5DB"/>
                </a:solidFill>
                <a:effectLst/>
                <a:hlinkClick r:id="rId2"/>
              </a:rPr>
              <a:t/>
            </a:r>
            <a:br>
              <a:rPr lang="en-US" u="none" strike="noStrike" dirty="0" smtClean="0">
                <a:solidFill>
                  <a:srgbClr val="4AC5DB"/>
                </a:solidFill>
                <a:effectLst/>
                <a:hlinkClick r:id="rId2"/>
              </a:rPr>
            </a:br>
            <a:endParaRPr lang="tr-TR" dirty="0"/>
          </a:p>
        </p:txBody>
      </p:sp>
      <p:sp>
        <p:nvSpPr>
          <p:cNvPr id="5" name="Rectangle 4"/>
          <p:cNvSpPr/>
          <p:nvPr/>
        </p:nvSpPr>
        <p:spPr>
          <a:xfrm>
            <a:off x="632346" y="1887142"/>
            <a:ext cx="113503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When we analyze the network diagram we will see that there are some paths and every path have duration.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critical path is the longest path in the network diagram and total float of critical path is zero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tr-TR" sz="2400" dirty="0" smtClean="0">
              <a:solidFill>
                <a:srgbClr val="222222"/>
              </a:solidFill>
              <a:latin typeface="Open Sans"/>
            </a:endParaRPr>
          </a:p>
          <a:p>
            <a:r>
              <a:rPr lang="tr-TR" sz="2400" dirty="0" smtClean="0"/>
              <a:t>I</a:t>
            </a:r>
            <a:r>
              <a:rPr lang="en-US" sz="2400" dirty="0" smtClean="0"/>
              <a:t>n </a:t>
            </a:r>
            <a:r>
              <a:rPr lang="en-US" sz="2400" dirty="0"/>
              <a:t>this </a:t>
            </a:r>
            <a:r>
              <a:rPr lang="en-US" sz="2400" dirty="0" err="1"/>
              <a:t>simpe</a:t>
            </a:r>
            <a:r>
              <a:rPr lang="en-US" sz="2400" dirty="0"/>
              <a:t> example we show how to make forward, backward, </a:t>
            </a:r>
            <a:r>
              <a:rPr lang="en-US" sz="2400" dirty="0">
                <a:hlinkClick r:id="rId3"/>
              </a:rPr>
              <a:t>total float</a:t>
            </a:r>
            <a:r>
              <a:rPr lang="en-US" sz="2400" dirty="0"/>
              <a:t> and critical path calculation. The Precedence Diagramming Method (PDM) enables us to make these calculations correctly. By the help of </a:t>
            </a:r>
            <a:r>
              <a:rPr lang="en-US" sz="2400" dirty="0" err="1"/>
              <a:t>softwares</a:t>
            </a:r>
            <a:r>
              <a:rPr lang="en-US" sz="2400" dirty="0"/>
              <a:t> it is very easy to make these calculations.</a:t>
            </a:r>
            <a:endParaRPr lang="en-US" sz="2400" dirty="0" smtClean="0">
              <a:solidFill>
                <a:srgbClr val="222222"/>
              </a:solidFill>
              <a:latin typeface="Open Sans"/>
            </a:endParaRPr>
          </a:p>
          <a:p>
            <a:r>
              <a:rPr lang="en-US" sz="2400" dirty="0">
                <a:hlinkClick r:id="rId4"/>
              </a:rPr>
              <a:t/>
            </a:r>
            <a:br>
              <a:rPr lang="en-US" sz="2400" dirty="0">
                <a:hlinkClick r:id="rId4"/>
              </a:rPr>
            </a:br>
            <a:r>
              <a:rPr lang="tr-TR" sz="2400" b="1" smtClean="0">
                <a:solidFill>
                  <a:srgbClr val="222222"/>
                </a:solidFill>
                <a:latin typeface="Open Sans"/>
              </a:rPr>
              <a:t>Reference: </a:t>
            </a:r>
            <a:r>
              <a:rPr lang="tr-TR" sz="2400" b="1" smtClean="0">
                <a:solidFill>
                  <a:srgbClr val="222222"/>
                </a:solidFill>
                <a:latin typeface="Open Sans"/>
                <a:hlinkClick r:id="rId5"/>
              </a:rPr>
              <a:t>https://www.projectcubicle.com/</a:t>
            </a:r>
            <a:endParaRPr lang="tr-TR" sz="2400" b="1" smtClean="0">
              <a:solidFill>
                <a:srgbClr val="222222"/>
              </a:solidFill>
              <a:latin typeface="Open Sans"/>
            </a:endParaRPr>
          </a:p>
          <a:p>
            <a:endParaRPr lang="en-US" sz="2400" b="1" dirty="0" smtClean="0">
              <a:solidFill>
                <a:srgbClr val="222222"/>
              </a:solidFill>
              <a:latin typeface="Open Sans"/>
            </a:endParaRPr>
          </a:p>
          <a:p>
            <a:endParaRPr lang="tr-TR" sz="2400" dirty="0" smtClean="0">
              <a:solidFill>
                <a:srgbClr val="222222"/>
              </a:solidFill>
              <a:latin typeface="Open San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33147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00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0227" y="614149"/>
            <a:ext cx="9144000" cy="859810"/>
          </a:xfrm>
        </p:spPr>
        <p:txBody>
          <a:bodyPr>
            <a:noAutofit/>
          </a:bodyPr>
          <a:lstStyle/>
          <a:p>
            <a:r>
              <a:rPr lang="tr-TR" sz="4000" dirty="0">
                <a:latin typeface="Open Sans"/>
              </a:rPr>
              <a:t>Precedence Diagramming Method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60227" y="2363337"/>
            <a:ext cx="9144000" cy="10349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latin typeface="Open Sans"/>
              </a:rPr>
              <a:t>Precedence Diagramming Method (</a:t>
            </a:r>
            <a:r>
              <a:rPr lang="en-US" sz="2800" dirty="0">
                <a:latin typeface="Open Sans"/>
                <a:hlinkClick r:id="rId2"/>
              </a:rPr>
              <a:t>PDM</a:t>
            </a:r>
            <a:r>
              <a:rPr lang="en-US" sz="2800" dirty="0">
                <a:latin typeface="Open Sans"/>
              </a:rPr>
              <a:t>) is a visual representation technique which is used to prepare the project schedule network diagrams and determine the critical path.</a:t>
            </a:r>
            <a:endParaRPr lang="tr-TR" sz="2800" dirty="0">
              <a:latin typeface="Open San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60227" y="4411637"/>
            <a:ext cx="9144000" cy="10349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latin typeface="Open Sans"/>
              </a:rPr>
              <a:t>The main advantage of Precedence Diagramming Method (PDM) is that it demonstrates the activity relationships.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tr-TR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3147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88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0227" y="614149"/>
            <a:ext cx="9144000" cy="859810"/>
          </a:xfrm>
        </p:spPr>
        <p:txBody>
          <a:bodyPr>
            <a:normAutofit/>
          </a:bodyPr>
          <a:lstStyle/>
          <a:p>
            <a:r>
              <a:rPr lang="tr-TR" sz="4000" b="1" dirty="0"/>
              <a:t>Precedence Diagramming Method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360227" y="2363337"/>
            <a:ext cx="9144000" cy="10349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latin typeface="Open Sans"/>
              </a:rPr>
              <a:t>It is critical for a project manager to </a:t>
            </a:r>
            <a:r>
              <a:rPr lang="en-US" sz="2800" dirty="0" err="1">
                <a:latin typeface="Open Sans"/>
              </a:rPr>
              <a:t>realise</a:t>
            </a:r>
            <a:r>
              <a:rPr lang="en-US" sz="2800" dirty="0">
                <a:latin typeface="Open Sans"/>
              </a:rPr>
              <a:t> the activity relationships because it is important while preparing the network diagram and then creating the project schedule</a:t>
            </a:r>
            <a:r>
              <a:rPr lang="en-US" sz="2800" dirty="0" smtClean="0">
                <a:latin typeface="Open Sans"/>
              </a:rPr>
              <a:t>.</a:t>
            </a:r>
            <a:endParaRPr lang="en-US" sz="2800" dirty="0">
              <a:latin typeface="Open San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60227" y="3739486"/>
            <a:ext cx="9144000" cy="15160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latin typeface="Open Sans"/>
              </a:rPr>
              <a:t>For better understanding, let’s analyze the example and follow the steps.</a:t>
            </a:r>
          </a:p>
          <a:p>
            <a:r>
              <a:rPr lang="en-US" sz="2800" dirty="0">
                <a:hlinkClick r:id="rId2"/>
              </a:rPr>
              <a:t/>
            </a:r>
            <a:br>
              <a:rPr lang="en-US" sz="2800" dirty="0">
                <a:hlinkClick r:id="rId2"/>
              </a:rPr>
            </a:br>
            <a:endParaRPr lang="tr-TR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3147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6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175" y="408792"/>
            <a:ext cx="9736398" cy="548278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3147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59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5218" y="1089506"/>
            <a:ext cx="1067254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0" i="0" dirty="0" smtClean="0">
                <a:solidFill>
                  <a:srgbClr val="222222"/>
                </a:solidFill>
                <a:effectLst/>
                <a:latin typeface="Open Sans"/>
              </a:rPr>
              <a:t>I</a:t>
            </a:r>
            <a:r>
              <a:rPr lang="en-US" sz="2800" b="0" i="0" dirty="0" smtClean="0">
                <a:solidFill>
                  <a:srgbClr val="222222"/>
                </a:solidFill>
                <a:effectLst/>
                <a:latin typeface="Open Sans"/>
              </a:rPr>
              <a:t>n this example A,B,C,D,F,G,H,I are the activities. </a:t>
            </a:r>
            <a:endParaRPr lang="tr-TR" sz="2800" b="0" i="0" dirty="0" smtClean="0">
              <a:solidFill>
                <a:srgbClr val="222222"/>
              </a:solidFill>
              <a:effectLst/>
              <a:latin typeface="Open Sans"/>
            </a:endParaRPr>
          </a:p>
          <a:p>
            <a:endParaRPr lang="tr-TR" sz="2800" b="0" i="0" dirty="0" smtClean="0">
              <a:solidFill>
                <a:srgbClr val="222222"/>
              </a:solidFill>
              <a:effectLst/>
              <a:latin typeface="Open Sans"/>
            </a:endParaRPr>
          </a:p>
          <a:p>
            <a:r>
              <a:rPr lang="en-US" sz="2800" b="0" i="0" dirty="0" smtClean="0">
                <a:solidFill>
                  <a:srgbClr val="222222"/>
                </a:solidFill>
                <a:effectLst/>
                <a:latin typeface="Open Sans"/>
              </a:rPr>
              <a:t>Numbers above the boxes are the durations. </a:t>
            </a:r>
            <a:endParaRPr lang="tr-TR" sz="2800" b="0" i="0" dirty="0" smtClean="0">
              <a:solidFill>
                <a:srgbClr val="222222"/>
              </a:solidFill>
              <a:effectLst/>
              <a:latin typeface="Open Sans"/>
            </a:endParaRPr>
          </a:p>
          <a:p>
            <a:endParaRPr lang="tr-TR" sz="2800" b="0" i="0" dirty="0" smtClean="0">
              <a:solidFill>
                <a:srgbClr val="222222"/>
              </a:solidFill>
              <a:effectLst/>
              <a:latin typeface="Open Sans"/>
            </a:endParaRPr>
          </a:p>
          <a:p>
            <a:r>
              <a:rPr lang="en-US" sz="2800" b="0" i="0" dirty="0" smtClean="0">
                <a:solidFill>
                  <a:srgbClr val="222222"/>
                </a:solidFill>
                <a:effectLst/>
                <a:latin typeface="Open Sans"/>
              </a:rPr>
              <a:t>Activity B is a predecessor activity that logically comes before a </a:t>
            </a:r>
            <a:endParaRPr lang="tr-TR" sz="2800" b="0" i="0" dirty="0" smtClean="0">
              <a:solidFill>
                <a:srgbClr val="222222"/>
              </a:solidFill>
              <a:effectLst/>
              <a:latin typeface="Open Sans"/>
            </a:endParaRPr>
          </a:p>
          <a:p>
            <a:r>
              <a:rPr lang="en-US" sz="2800" b="0" i="0" dirty="0" smtClean="0">
                <a:solidFill>
                  <a:srgbClr val="222222"/>
                </a:solidFill>
                <a:effectLst/>
                <a:latin typeface="Open Sans"/>
              </a:rPr>
              <a:t>dependent activity F in this network system. </a:t>
            </a:r>
            <a:endParaRPr lang="tr-TR" sz="2800" b="0" i="0" dirty="0" smtClean="0">
              <a:solidFill>
                <a:srgbClr val="222222"/>
              </a:solidFill>
              <a:effectLst/>
              <a:latin typeface="Open Sans"/>
            </a:endParaRPr>
          </a:p>
          <a:p>
            <a:endParaRPr lang="tr-TR" sz="2800" b="0" i="0" dirty="0" smtClean="0">
              <a:solidFill>
                <a:srgbClr val="222222"/>
              </a:solidFill>
              <a:effectLst/>
              <a:latin typeface="Open Sans"/>
            </a:endParaRPr>
          </a:p>
          <a:p>
            <a:r>
              <a:rPr lang="en-US" sz="2800" b="0" i="0" dirty="0" smtClean="0">
                <a:solidFill>
                  <a:srgbClr val="222222"/>
                </a:solidFill>
                <a:effectLst/>
                <a:latin typeface="Open Sans"/>
              </a:rPr>
              <a:t>Activity F is a successor activity is a dependent activity that logically comes after the Activity F. </a:t>
            </a:r>
            <a:endParaRPr lang="tr-TR" sz="2800" b="0" i="0" dirty="0" smtClean="0">
              <a:solidFill>
                <a:srgbClr val="222222"/>
              </a:solidFill>
              <a:effectLst/>
              <a:latin typeface="Open Sans"/>
            </a:endParaRPr>
          </a:p>
          <a:p>
            <a:endParaRPr lang="tr-TR" sz="2800" b="0" i="0" dirty="0" smtClean="0">
              <a:solidFill>
                <a:srgbClr val="222222"/>
              </a:solidFill>
              <a:effectLst/>
              <a:latin typeface="Open Sans"/>
            </a:endParaRPr>
          </a:p>
          <a:p>
            <a:r>
              <a:rPr lang="en-US" sz="2800" b="0" i="0" dirty="0" smtClean="0">
                <a:solidFill>
                  <a:srgbClr val="222222"/>
                </a:solidFill>
                <a:effectLst/>
                <a:latin typeface="Open Sans"/>
              </a:rPr>
              <a:t>There is a F-S Relationship between activity B and F.</a:t>
            </a:r>
            <a:endParaRPr lang="tr-TR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3147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30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32346" y="440479"/>
            <a:ext cx="113503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22222"/>
                </a:solidFill>
                <a:latin typeface="Open Sans"/>
              </a:rPr>
              <a:t>Step 1 : PDM Forward Pass Calculation</a:t>
            </a:r>
          </a:p>
          <a:p>
            <a:endParaRPr lang="tr-TR" sz="2400" dirty="0" smtClean="0">
              <a:solidFill>
                <a:srgbClr val="222222"/>
              </a:solidFill>
              <a:latin typeface="Open Sans"/>
            </a:endParaRPr>
          </a:p>
          <a:p>
            <a:r>
              <a:rPr lang="en-US" sz="2400" dirty="0" smtClean="0">
                <a:solidFill>
                  <a:srgbClr val="222222"/>
                </a:solidFill>
                <a:latin typeface="Open Sans"/>
              </a:rPr>
              <a:t>Forward </a:t>
            </a:r>
            <a:r>
              <a:rPr lang="en-US" sz="2400" dirty="0">
                <a:solidFill>
                  <a:srgbClr val="222222"/>
                </a:solidFill>
                <a:latin typeface="Open Sans"/>
              </a:rPr>
              <a:t>Pass Calculations specify the minimum dates at which each activity can be performed and, ultimately, the minimum duration of a project.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141" y="2010139"/>
            <a:ext cx="8424578" cy="46607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3147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8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32346" y="440479"/>
            <a:ext cx="113503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22222"/>
                </a:solidFill>
                <a:latin typeface="Open Sans"/>
              </a:rPr>
              <a:t>Step 2 : PDM Backward Pass Calculation</a:t>
            </a:r>
          </a:p>
          <a:p>
            <a:endParaRPr lang="tr-TR" sz="2400" dirty="0" smtClean="0">
              <a:solidFill>
                <a:srgbClr val="222222"/>
              </a:solidFill>
              <a:latin typeface="Open Sans"/>
            </a:endParaRPr>
          </a:p>
          <a:p>
            <a:r>
              <a:rPr lang="en-US" sz="2400" dirty="0" smtClean="0">
                <a:solidFill>
                  <a:srgbClr val="222222"/>
                </a:solidFill>
                <a:latin typeface="Open Sans"/>
              </a:rPr>
              <a:t>Backward </a:t>
            </a:r>
            <a:r>
              <a:rPr lang="en-US" sz="2400" dirty="0">
                <a:solidFill>
                  <a:srgbClr val="222222"/>
                </a:solidFill>
                <a:latin typeface="Open Sans"/>
              </a:rPr>
              <a:t>Pass Calculations determine the latest dates by which each activity can be performed without increasing the projects minimum duration.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0794" y="2010139"/>
            <a:ext cx="8118925" cy="46944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3147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3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32346" y="440479"/>
            <a:ext cx="1135038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22222"/>
                </a:solidFill>
                <a:latin typeface="Open Sans"/>
              </a:rPr>
              <a:t>Step 3 : PDM Float Calculation for Each Activity</a:t>
            </a:r>
          </a:p>
          <a:p>
            <a:r>
              <a:rPr lang="en-US" sz="2400" dirty="0">
                <a:hlinkClick r:id="rId2"/>
              </a:rPr>
              <a:t/>
            </a:r>
            <a:br>
              <a:rPr lang="en-US" sz="2400" dirty="0">
                <a:hlinkClick r:id="rId2"/>
              </a:rPr>
            </a:br>
            <a:endParaRPr lang="tr-TR" sz="2400" dirty="0" smtClean="0">
              <a:solidFill>
                <a:srgbClr val="222222"/>
              </a:solidFill>
              <a:latin typeface="Open San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9713" y="1671584"/>
            <a:ext cx="8232586" cy="49116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3147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9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32346" y="440479"/>
            <a:ext cx="113503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22222"/>
                </a:solidFill>
                <a:latin typeface="Open Sans"/>
              </a:rPr>
              <a:t>Step 3 : PDM Float Calculation for Each Activity</a:t>
            </a:r>
            <a:endParaRPr lang="tr-TR" sz="2400" b="1" dirty="0">
              <a:solidFill>
                <a:srgbClr val="222222"/>
              </a:solidFill>
              <a:latin typeface="Open Sans"/>
            </a:endParaRPr>
          </a:p>
          <a:p>
            <a:endParaRPr lang="tr-TR" sz="2400" dirty="0">
              <a:solidFill>
                <a:srgbClr val="222222"/>
              </a:solidFill>
              <a:latin typeface="Open Sans"/>
            </a:endParaRPr>
          </a:p>
          <a:p>
            <a:r>
              <a:rPr lang="en-US" sz="2400" dirty="0">
                <a:solidFill>
                  <a:srgbClr val="222222"/>
                </a:solidFill>
                <a:latin typeface="Open Sans"/>
              </a:rPr>
              <a:t>Total float is the amount of time that an activity can be delayed without delaying the project completion date. Total float is 0 on the critical path.</a:t>
            </a:r>
          </a:p>
          <a:p>
            <a:endParaRPr lang="tr-TR" sz="2400" dirty="0">
              <a:solidFill>
                <a:srgbClr val="222222"/>
              </a:solidFill>
              <a:latin typeface="Open Sans"/>
            </a:endParaRPr>
          </a:p>
          <a:p>
            <a:r>
              <a:rPr lang="en-US" sz="2400" b="1" dirty="0">
                <a:solidFill>
                  <a:srgbClr val="222222"/>
                </a:solidFill>
                <a:latin typeface="Open Sans"/>
              </a:rPr>
              <a:t>Total Float: LS – ES = 17-7 = 10 </a:t>
            </a:r>
            <a:br>
              <a:rPr lang="en-US" sz="2400" b="1" dirty="0">
                <a:solidFill>
                  <a:srgbClr val="222222"/>
                </a:solidFill>
                <a:latin typeface="Open Sans"/>
              </a:rPr>
            </a:br>
            <a:endParaRPr lang="tr-TR" sz="2400" b="1" dirty="0">
              <a:solidFill>
                <a:srgbClr val="222222"/>
              </a:solidFill>
              <a:latin typeface="Open Sans"/>
            </a:endParaRPr>
          </a:p>
          <a:p>
            <a:r>
              <a:rPr lang="en-US" sz="2400" b="1" dirty="0">
                <a:solidFill>
                  <a:srgbClr val="222222"/>
                </a:solidFill>
                <a:latin typeface="Open Sans"/>
              </a:rPr>
              <a:t>Total Float: LF – EF = 27-17 = 10</a:t>
            </a:r>
          </a:p>
          <a:p>
            <a:endParaRPr lang="tr-TR" sz="2400" dirty="0">
              <a:solidFill>
                <a:srgbClr val="222222"/>
              </a:solidFill>
              <a:latin typeface="Open Sans"/>
            </a:endParaRPr>
          </a:p>
          <a:p>
            <a:r>
              <a:rPr lang="en-US" sz="2400" dirty="0">
                <a:solidFill>
                  <a:srgbClr val="222222"/>
                </a:solidFill>
                <a:latin typeface="Open Sans"/>
              </a:rPr>
              <a:t>Total float can be calculated by subtracting the Early Start date of an activity from its Late Start date or Early Finish date from its Late Finish date.</a:t>
            </a:r>
          </a:p>
          <a:p>
            <a:endParaRPr lang="en-US" sz="2400" dirty="0" smtClean="0">
              <a:solidFill>
                <a:srgbClr val="222222"/>
              </a:solidFill>
              <a:latin typeface="Open Sans"/>
            </a:endParaRPr>
          </a:p>
          <a:p>
            <a:r>
              <a:rPr lang="en-US" sz="2400" dirty="0">
                <a:hlinkClick r:id="rId2"/>
              </a:rPr>
              <a:t/>
            </a:r>
            <a:br>
              <a:rPr lang="en-US" sz="2400" dirty="0">
                <a:hlinkClick r:id="rId2"/>
              </a:rPr>
            </a:br>
            <a:endParaRPr lang="tr-TR" sz="2400" dirty="0" smtClean="0">
              <a:solidFill>
                <a:srgbClr val="222222"/>
              </a:solidFill>
              <a:latin typeface="Open San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3147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96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300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Office Theme</vt:lpstr>
      <vt:lpstr> Precedence Diagramming Method Example  </vt:lpstr>
      <vt:lpstr>Precedence Diagramming Method</vt:lpstr>
      <vt:lpstr>Precedence Diagramming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Precedence Diagramming Method Example  </dc:title>
  <dc:creator>Ali Sami GUNES</dc:creator>
  <cp:lastModifiedBy>Ali Sami GUNES</cp:lastModifiedBy>
  <cp:revision>4</cp:revision>
  <dcterms:created xsi:type="dcterms:W3CDTF">2018-03-29T12:34:47Z</dcterms:created>
  <dcterms:modified xsi:type="dcterms:W3CDTF">2018-03-29T13:04:12Z</dcterms:modified>
</cp:coreProperties>
</file>